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9" r:id="rId3"/>
    <p:sldId id="257" r:id="rId4"/>
    <p:sldId id="265" r:id="rId5"/>
    <p:sldId id="260" r:id="rId6"/>
    <p:sldId id="266" r:id="rId7"/>
    <p:sldId id="261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D09FB1-C3CA-5248-BC4B-25C5A5D2AB1B}" type="datetimeFigureOut">
              <a:rPr lang="en-US" smtClean="0"/>
              <a:t>8/30/19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15AC0D-DCCC-114B-992C-DA86706CF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4355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15AC0D-DCCC-114B-992C-DA86706CF82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9174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AE229-3248-4A4E-AFCA-1D87AD8688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1510D4-9335-E543-AC83-7E26E09A3B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945302-1B7C-F44C-80D4-599A326F8B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A552B-473D-224C-8FCD-60DF7DF3FB37}" type="datetimeFigureOut">
              <a:rPr lang="en-US" smtClean="0"/>
              <a:t>8/30/19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70DFE9-47CA-9A4B-B732-DF96AA567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E4CF55-E453-5F41-9E82-B6D0A3177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45EF0-4614-AC49-989F-19DE1DAF1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1539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B85C13-4635-4842-8627-19C5BD091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C6CE5C-106C-1B4F-81A2-6EF1B1ED5D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B432A-411C-A041-A069-780A839DA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A552B-473D-224C-8FCD-60DF7DF3FB37}" type="datetimeFigureOut">
              <a:rPr lang="en-US" smtClean="0"/>
              <a:t>8/30/19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10EF34-1A8C-514D-AEC9-3BBA69B9EE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D9A911-4183-C149-B2D1-93BA65BC2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45EF0-4614-AC49-989F-19DE1DAF1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5402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0E1CFFF-4346-8448-BEC8-D585BA93A3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EC2E50-5131-D84D-9D8D-2F5C4859BB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F53C15-9FCF-614F-8C39-93413AB1A6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A552B-473D-224C-8FCD-60DF7DF3FB37}" type="datetimeFigureOut">
              <a:rPr lang="en-US" smtClean="0"/>
              <a:t>8/30/19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5E3108-5FD3-4F4A-9D5B-0135BC56C9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CDDA56-DB76-FB4E-A52C-6D214DF72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45EF0-4614-AC49-989F-19DE1DAF1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604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430F35-5BCB-FB4B-95F2-690E5B5F0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95E3C5-5744-474B-AFC4-5E1A7A08D8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AAA937-4B61-0D41-834E-F268F2C3E7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A552B-473D-224C-8FCD-60DF7DF3FB37}" type="datetimeFigureOut">
              <a:rPr lang="en-US" smtClean="0"/>
              <a:t>8/30/19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85B170-260D-DE4C-B163-467BA8C854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F19A71-9954-7247-BD28-290FE11EF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45EF0-4614-AC49-989F-19DE1DAF1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1209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170735-7845-7543-A013-C0D46F3E53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F5AAB5-3B9D-2B4B-9509-B90DE6113C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8AECA8-D246-3849-BF4C-AEB2F28C6E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A552B-473D-224C-8FCD-60DF7DF3FB37}" type="datetimeFigureOut">
              <a:rPr lang="en-US" smtClean="0"/>
              <a:t>8/30/19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6DBB20-DCD3-AF4D-A326-710B07EF42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AD556-6519-B847-9463-42FAB8F51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45EF0-4614-AC49-989F-19DE1DAF1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6466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6F7D7-3E99-8543-AF4F-609B5577C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EF14A9-E350-F642-B4CA-C56046B1E7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2171DD-1644-C845-ACC5-73AD89C32B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2897E5-3747-7C48-A615-3B14ECEFE9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A552B-473D-224C-8FCD-60DF7DF3FB37}" type="datetimeFigureOut">
              <a:rPr lang="en-US" smtClean="0"/>
              <a:t>8/30/19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A0B908-F44E-7F4C-B236-8FC866084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F1B8D8-BA85-AD4E-B068-68162615C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45EF0-4614-AC49-989F-19DE1DAF1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9931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B5CB2-BFC7-2C46-991B-209498AC23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CF3DE3-A5AC-024C-8EB3-9C3AE31281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8E7FA2-AE88-C343-9AA9-B3A5CFAA10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DE25AF-1E3D-3D4D-BA13-006AC7DF96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309141-B027-DD42-B330-9E47E5334E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B96422E-DFE6-2F43-97B8-A706E93543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A552B-473D-224C-8FCD-60DF7DF3FB37}" type="datetimeFigureOut">
              <a:rPr lang="en-US" smtClean="0"/>
              <a:t>8/30/19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6269C6A-A1BA-4748-A98B-DFEF7C574E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305A6B6-5962-C844-A682-6230BE55C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45EF0-4614-AC49-989F-19DE1DAF1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111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0F6770-20B0-8345-992B-0A13D08BD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1D47E1-C61B-A844-9C4B-FBE39DA983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A552B-473D-224C-8FCD-60DF7DF3FB37}" type="datetimeFigureOut">
              <a:rPr lang="en-US" smtClean="0"/>
              <a:t>8/30/19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A9BA0A-9C41-8F4D-9C59-E4BCF5CD3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9A96A0-1409-9043-87F1-F1C105D02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45EF0-4614-AC49-989F-19DE1DAF1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2656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AB86D86-6397-364D-9A10-1D7335F86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A552B-473D-224C-8FCD-60DF7DF3FB37}" type="datetimeFigureOut">
              <a:rPr lang="en-US" smtClean="0"/>
              <a:t>8/30/19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F8F1D4E-ED96-2946-99EB-2A0BCA27A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596CF5-0B49-9A4A-B15F-205082661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45EF0-4614-AC49-989F-19DE1DAF1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8570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2A647-0218-0F49-8A06-DB0CF1903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71AD78-2353-564A-AD55-518866550A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D8B035-C577-A14B-9A2B-833CFDC73C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2EED15-DB37-7F4D-AFD4-F59E568A0B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A552B-473D-224C-8FCD-60DF7DF3FB37}" type="datetimeFigureOut">
              <a:rPr lang="en-US" smtClean="0"/>
              <a:t>8/30/19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930D89-93ED-6545-93D1-6D8B4EDF08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0AFDC5-BBFB-AC43-9E30-7B0AF17A9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45EF0-4614-AC49-989F-19DE1DAF1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6646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5F441-624A-A04C-9EF2-A0F3B6090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B8FE488-4599-C14A-B939-6C1A1A43CD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334440-36CB-054A-ADA9-BD879689C4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A8F0CC-8018-784A-A1D7-91BCF18142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A552B-473D-224C-8FCD-60DF7DF3FB37}" type="datetimeFigureOut">
              <a:rPr lang="en-US" smtClean="0"/>
              <a:t>8/30/19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5C9E66-9E17-2641-BC71-668391F96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EAF382-2580-7B45-AC72-B9D3A09C76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45EF0-4614-AC49-989F-19DE1DAF1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5779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59DC51-AEAA-074E-9391-0C8C299CD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248288-60F0-0441-9AA9-D62E1B3743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1B54E8-B3A0-7049-B092-6392DB18EF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BA552B-473D-224C-8FCD-60DF7DF3FB37}" type="datetimeFigureOut">
              <a:rPr lang="en-US" smtClean="0"/>
              <a:t>8/30/19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C02798-5158-994B-A028-9C97222AEC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EFDE75-90AB-9E47-B21E-D6E7A60865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E45EF0-4614-AC49-989F-19DE1DAF1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5161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mailto:tom.wolff@duke.edu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8386171-E87D-46AB-8718-4CE2A8874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26">
            <a:extLst>
              <a:ext uri="{FF2B5EF4-FFF2-40B4-BE49-F238E27FC236}">
                <a16:creationId xmlns:a16="http://schemas.microsoft.com/office/drawing/2014/main" id="{207CB456-8849-413C-8210-B663779A32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6745" y="640080"/>
            <a:ext cx="10920415" cy="5577818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513936D-D1EB-4E42-A97F-942BA1F3DF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8024" y="960109"/>
            <a:ext cx="10277856" cy="49377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C23897-DEFF-4842-AD8E-DB3B836F89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76362"/>
            <a:ext cx="9144000" cy="2603274"/>
          </a:xfrm>
        </p:spPr>
        <p:txBody>
          <a:bodyPr>
            <a:normAutofit/>
          </a:bodyPr>
          <a:lstStyle/>
          <a:p>
            <a:r>
              <a:rPr lang="en-US" sz="5400"/>
              <a:t>Discussion Section 8/30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2A346D-18D5-BF47-8F64-D4F5A0B273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18088"/>
            <a:ext cx="9144000" cy="1393711"/>
          </a:xfrm>
        </p:spPr>
        <p:txBody>
          <a:bodyPr>
            <a:normAutofit/>
          </a:bodyPr>
          <a:lstStyle/>
          <a:p>
            <a:r>
              <a:rPr lang="en-US" dirty="0"/>
              <a:t>SOC 110: Sociological Inquiry</a:t>
            </a:r>
          </a:p>
        </p:txBody>
      </p:sp>
    </p:spTree>
    <p:extLst>
      <p:ext uri="{BB962C8B-B14F-4D97-AF65-F5344CB8AC3E}">
        <p14:creationId xmlns:p14="http://schemas.microsoft.com/office/powerpoint/2010/main" val="17345299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97A2A1-0F3A-F749-A1CA-5AC869964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chemeClr val="accent1"/>
                </a:solidFill>
              </a:rPr>
              <a:t>Institutions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317E17-0B91-8C4F-B9E6-52B297FDFB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en-US" sz="2400" dirty="0"/>
              <a:t>Answer the following questions on the back of your survey:</a:t>
            </a:r>
          </a:p>
          <a:p>
            <a:pPr lvl="1"/>
            <a:r>
              <a:rPr lang="en-US" sz="2000" dirty="0"/>
              <a:t>What is an institution? (You can use your text/notes)</a:t>
            </a:r>
          </a:p>
          <a:p>
            <a:pPr lvl="1"/>
            <a:r>
              <a:rPr lang="en-US" sz="2000" dirty="0"/>
              <a:t>How would you explain this definition in your own words?</a:t>
            </a:r>
          </a:p>
          <a:p>
            <a:pPr lvl="1"/>
            <a:r>
              <a:rPr lang="en-US" sz="2000" dirty="0"/>
              <a:t>Come of with some examples of institutions. What’ the smallest one you can think of? The biggest?</a:t>
            </a:r>
          </a:p>
          <a:p>
            <a:r>
              <a:rPr lang="en-US" sz="2400" dirty="0"/>
              <a:t>How do institutions fit into one another? How do they overlap?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6538714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97A2A1-0F3A-F749-A1CA-5AC869964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chemeClr val="accent1"/>
                </a:solidFill>
              </a:rPr>
              <a:t>What You Need to Know About Me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317E17-0B91-8C4F-B9E6-52B297FDFB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en-US" sz="2400" dirty="0"/>
              <a:t>Office Hours</a:t>
            </a:r>
          </a:p>
          <a:p>
            <a:pPr lvl="1"/>
            <a:r>
              <a:rPr lang="en-US" sz="2000" dirty="0"/>
              <a:t>Thursdays by Appointment (schedule via email)</a:t>
            </a:r>
            <a:endParaRPr lang="en-US" sz="1600" dirty="0"/>
          </a:p>
          <a:p>
            <a:pPr lvl="1"/>
            <a:r>
              <a:rPr lang="en-US" sz="2000" dirty="0"/>
              <a:t>Other days can be arranged via email</a:t>
            </a:r>
          </a:p>
          <a:p>
            <a:r>
              <a:rPr lang="en-US" sz="2400" dirty="0"/>
              <a:t>Email: </a:t>
            </a:r>
            <a:r>
              <a:rPr lang="en-US" sz="2400" dirty="0">
                <a:hlinkClick r:id="rId2"/>
              </a:rPr>
              <a:t>tom.wolff@duke.edu</a:t>
            </a:r>
            <a:endParaRPr lang="en-US" sz="2400" dirty="0"/>
          </a:p>
          <a:p>
            <a:r>
              <a:rPr lang="en-US" sz="2400" dirty="0"/>
              <a:t>Telephone: (203) 993-0680</a:t>
            </a:r>
          </a:p>
        </p:txBody>
      </p:sp>
    </p:spTree>
    <p:extLst>
      <p:ext uri="{BB962C8B-B14F-4D97-AF65-F5344CB8AC3E}">
        <p14:creationId xmlns:p14="http://schemas.microsoft.com/office/powerpoint/2010/main" val="15991760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97A2A1-0F3A-F749-A1CA-5AC869964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chemeClr val="accent1"/>
                </a:solidFill>
              </a:rPr>
              <a:t>Overview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317E17-0B91-8C4F-B9E6-52B297FDFB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en-US" sz="2400" dirty="0"/>
              <a:t>Discussion is worth 15% of your grade</a:t>
            </a:r>
          </a:p>
          <a:p>
            <a:r>
              <a:rPr lang="en-US" sz="2400" dirty="0"/>
              <a:t>No Computers (per Prof. </a:t>
            </a:r>
            <a:r>
              <a:rPr lang="en-US" sz="2400"/>
              <a:t>Rawlings’s request)</a:t>
            </a:r>
            <a:endParaRPr lang="en-US" sz="2400" dirty="0"/>
          </a:p>
          <a:p>
            <a:r>
              <a:rPr lang="en-US" sz="2400" dirty="0"/>
              <a:t>Participation (starting next week)</a:t>
            </a:r>
          </a:p>
          <a:p>
            <a:pPr lvl="1"/>
            <a:r>
              <a:rPr lang="en-US" sz="2000" dirty="0"/>
              <a:t>Attendance</a:t>
            </a:r>
          </a:p>
          <a:p>
            <a:pPr lvl="1"/>
            <a:r>
              <a:rPr lang="en-US" sz="2000" dirty="0"/>
              <a:t>Contributing to class discussions</a:t>
            </a:r>
          </a:p>
          <a:p>
            <a:pPr lvl="1"/>
            <a:r>
              <a:rPr lang="en-US" sz="2000" dirty="0"/>
              <a:t>Written responses to questions</a:t>
            </a:r>
          </a:p>
          <a:p>
            <a:r>
              <a:rPr lang="en-US" sz="2400" dirty="0"/>
              <a:t>Leader Group Assignments (also next week)</a:t>
            </a:r>
          </a:p>
          <a:p>
            <a:r>
              <a:rPr lang="en-US" sz="2400" dirty="0"/>
              <a:t>Student Information Survey (fill out now)</a:t>
            </a:r>
          </a:p>
          <a:p>
            <a:pPr lvl="1"/>
            <a:r>
              <a:rPr lang="en-US" sz="2000" dirty="0"/>
              <a:t>Sensitive topics (correspond via email/in person)</a:t>
            </a:r>
          </a:p>
        </p:txBody>
      </p:sp>
    </p:spTree>
    <p:extLst>
      <p:ext uri="{BB962C8B-B14F-4D97-AF65-F5344CB8AC3E}">
        <p14:creationId xmlns:p14="http://schemas.microsoft.com/office/powerpoint/2010/main" val="18939399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97A2A1-0F3A-F749-A1CA-5AC869964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chemeClr val="accent1"/>
                </a:solidFill>
              </a:rPr>
              <a:t>Tell Me About Yourself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317E17-0B91-8C4F-B9E6-52B297FDFB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en-US" sz="2400" dirty="0"/>
              <a:t>What’s your name?</a:t>
            </a:r>
          </a:p>
          <a:p>
            <a:r>
              <a:rPr lang="en-US" sz="2400" dirty="0"/>
              <a:t>Where are you from?</a:t>
            </a:r>
          </a:p>
          <a:p>
            <a:r>
              <a:rPr lang="en-US" sz="2400" dirty="0"/>
              <a:t>What interests you?</a:t>
            </a:r>
          </a:p>
        </p:txBody>
      </p:sp>
    </p:spTree>
    <p:extLst>
      <p:ext uri="{BB962C8B-B14F-4D97-AF65-F5344CB8AC3E}">
        <p14:creationId xmlns:p14="http://schemas.microsoft.com/office/powerpoint/2010/main" val="1085842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97A2A1-0F3A-F749-A1CA-5AC869964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chemeClr val="accent1"/>
                </a:solidFill>
              </a:rPr>
              <a:t>Writing Time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317E17-0B91-8C4F-B9E6-52B297FDFB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en-US" sz="2400" dirty="0"/>
              <a:t>Answer the following questions on the back of your survey:</a:t>
            </a:r>
          </a:p>
          <a:p>
            <a:pPr lvl="1"/>
            <a:r>
              <a:rPr lang="en-US" sz="2000" dirty="0"/>
              <a:t>What is an institution? (You can use your text/notes)</a:t>
            </a:r>
          </a:p>
          <a:p>
            <a:pPr lvl="1"/>
            <a:r>
              <a:rPr lang="en-US" sz="2000" dirty="0"/>
              <a:t>How would you explain this definition in your own words?</a:t>
            </a:r>
          </a:p>
          <a:p>
            <a:pPr lvl="1"/>
            <a:r>
              <a:rPr lang="en-US" sz="2000" dirty="0"/>
              <a:t>Come of with some examples of institutions. </a:t>
            </a:r>
            <a:r>
              <a:rPr lang="en-US" sz="2000"/>
              <a:t>What’s </a:t>
            </a:r>
            <a:r>
              <a:rPr lang="en-US" sz="2000" dirty="0"/>
              <a:t>the smallest one you can think of? The biggest?</a:t>
            </a:r>
          </a:p>
        </p:txBody>
      </p:sp>
    </p:spTree>
    <p:extLst>
      <p:ext uri="{BB962C8B-B14F-4D97-AF65-F5344CB8AC3E}">
        <p14:creationId xmlns:p14="http://schemas.microsoft.com/office/powerpoint/2010/main" val="6876872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97A2A1-0F3A-F749-A1CA-5AC869964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chemeClr val="accent1"/>
                </a:solidFill>
              </a:rPr>
              <a:t>The Sociological Imagination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317E17-0B91-8C4F-B9E6-52B297FDFB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en-US" sz="2400" dirty="0"/>
              <a:t>What is “the Sociological Imagination”?</a:t>
            </a:r>
          </a:p>
          <a:p>
            <a:r>
              <a:rPr lang="en-US" sz="2400" dirty="0"/>
              <a:t>Do you have any pet examples of using the Sociological Imagination in your life?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2529513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07C06CA-7535-9448-8CFC-7B68DE7B608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1" b="14119"/>
          <a:stretch/>
        </p:blipFill>
        <p:spPr>
          <a:xfrm>
            <a:off x="-1536336" y="-246104"/>
            <a:ext cx="13728336" cy="7722190"/>
          </a:xfrm>
          <a:prstGeom prst="rect">
            <a:avLst/>
          </a:prstGeom>
        </p:spPr>
      </p:pic>
      <p:sp>
        <p:nvSpPr>
          <p:cNvPr id="15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97A2A1-0F3A-F749-A1CA-5AC869964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2021" y="3231931"/>
            <a:ext cx="3852041" cy="183405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/>
              <a:t>My Pet Example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96936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97A2A1-0F3A-F749-A1CA-5AC869964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chemeClr val="accent1"/>
                </a:solidFill>
              </a:rPr>
              <a:t>Rituals of the Nacirema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317E17-0B91-8C4F-B9E6-52B297FDFB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en-US" sz="2400" dirty="0"/>
              <a:t>Get it?</a:t>
            </a:r>
          </a:p>
          <a:p>
            <a:r>
              <a:rPr lang="en-US" sz="2400" dirty="0"/>
              <a:t>How does this illustrate the Sociological Imagination?</a:t>
            </a:r>
          </a:p>
          <a:p>
            <a:r>
              <a:rPr lang="en-US" sz="2400" dirty="0"/>
              <a:t>What does humor have in common with the Sociological Imagination?</a:t>
            </a:r>
          </a:p>
          <a:p>
            <a:r>
              <a:rPr lang="en-US" sz="2400" dirty="0"/>
              <a:t>How does a sociologist differ from a comedian in “making the familiar strange”?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1999283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97A2A1-0F3A-F749-A1CA-5AC869964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chemeClr val="accent1"/>
                </a:solidFill>
              </a:rPr>
              <a:t>Getting WEIRD With It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317E17-0B91-8C4F-B9E6-52B297FDFB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en-US" sz="2400" dirty="0"/>
              <a:t>What does WEIRD stand for?</a:t>
            </a:r>
          </a:p>
          <a:p>
            <a:r>
              <a:rPr lang="en-US" sz="2400" dirty="0"/>
              <a:t>What challenges to WEIRD people pose to building social scientific knowledge?</a:t>
            </a:r>
          </a:p>
          <a:p>
            <a:r>
              <a:rPr lang="en-US" sz="2400" dirty="0"/>
              <a:t>How does your experience, your culture differ from those of people in other parts of the world? From different moments in history?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649139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</TotalTime>
  <Words>369</Words>
  <Application>Microsoft Macintosh PowerPoint</Application>
  <PresentationFormat>Widescreen</PresentationFormat>
  <Paragraphs>47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Discussion Section 8/30</vt:lpstr>
      <vt:lpstr>What You Need to Know About Me</vt:lpstr>
      <vt:lpstr>Overview</vt:lpstr>
      <vt:lpstr>Tell Me About Yourself</vt:lpstr>
      <vt:lpstr>Writing Time</vt:lpstr>
      <vt:lpstr>The Sociological Imagination</vt:lpstr>
      <vt:lpstr>My Pet Example</vt:lpstr>
      <vt:lpstr>Rituals of the Nacirema</vt:lpstr>
      <vt:lpstr>Getting WEIRD With It</vt:lpstr>
      <vt:lpstr>Institutions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Discussion Section 8/30</dc:title>
  <dc:creator>Tom Wolff</dc:creator>
  <cp:lastModifiedBy>Tom Wolff</cp:lastModifiedBy>
  <cp:revision>6</cp:revision>
  <dcterms:created xsi:type="dcterms:W3CDTF">2019-08-30T15:43:00Z</dcterms:created>
  <dcterms:modified xsi:type="dcterms:W3CDTF">2019-08-30T19:40:27Z</dcterms:modified>
</cp:coreProperties>
</file>